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9" r:id="rId3"/>
    <p:sldId id="260" r:id="rId4"/>
    <p:sldId id="267" r:id="rId5"/>
    <p:sldId id="261" r:id="rId6"/>
    <p:sldId id="268" r:id="rId7"/>
    <p:sldId id="262" r:id="rId8"/>
    <p:sldId id="269" r:id="rId9"/>
    <p:sldId id="263" r:id="rId10"/>
    <p:sldId id="266" r:id="rId11"/>
    <p:sldId id="265" r:id="rId12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A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6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C3E0910-793C-46A0-8623-CEAD4857882F}" type="datetime1">
              <a:rPr lang="pt-BR" smtClean="0"/>
              <a:t>22/11/2024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D92CB86-0DB9-4A70-B1CF-B23508471F6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55764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9EE704A-765A-48C7-8594-25B15929F837}" type="datetime1">
              <a:rPr lang="pt-BR" smtClean="0"/>
              <a:t>22/11/2024</a:t>
            </a:fld>
            <a:endParaRPr lang="en-US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/>
              <a:t>Clique para editar o texto Mestre</a:t>
            </a:r>
            <a:endParaRPr lang="en-US"/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2B151B-D7D1-48E5-8230-5AADBC794F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5927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097280" y="758952"/>
            <a:ext cx="10058400" cy="3566160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pt-br" dirty="0"/>
              <a:t>Clique para editar o estilo de título Mestre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pt-BR"/>
              <a:t>Clique para editar o estilo do subtítulo Mestre</a:t>
            </a:r>
            <a:endParaRPr lang="en-US" dirty="0"/>
          </a:p>
        </p:txBody>
      </p: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92B5B4-4D0A-4964-A1A3-B85B0EE00890}" type="datetime1">
              <a:rPr lang="pt-BR" smtClean="0"/>
              <a:t>22/11/2024</a:t>
            </a:fld>
            <a:endParaRPr lang="en-US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331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2E1A5F9-C71D-4DE8-8BF4-9F6FC06A94B8}" type="datetime1">
              <a:rPr lang="pt-BR" smtClean="0"/>
              <a:t>22/11/2024</a:t>
            </a:fld>
            <a:endParaRPr lang="en-US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Espaço Reservado para o Número do Slide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269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412302"/>
            <a:ext cx="2628900" cy="5759898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pt-br" dirty="0"/>
              <a:t>Clique para editar o estilo de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21DCD7D-5BFD-485D-AED5-B62EAACA4CB6}" type="datetime1">
              <a:rPr lang="pt-BR" smtClean="0"/>
              <a:t>22/11/2024</a:t>
            </a:fld>
            <a:endParaRPr lang="en-US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Espaço Reservado para o Número do Slide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82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3252B5-F3E6-4058-A723-196087E9E541}" type="datetime1">
              <a:rPr lang="pt-BR" smtClean="0"/>
              <a:t>22/11/2024</a:t>
            </a:fld>
            <a:endParaRPr lang="en-US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Espaço Reservado para o Número do Slide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670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097280" y="758952"/>
            <a:ext cx="10058400" cy="3566160"/>
          </a:xfrm>
        </p:spPr>
        <p:txBody>
          <a:bodyPr rtlCol="0"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pt-br" dirty="0"/>
              <a:t>Clique para editar o estilo de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rtlCol="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251DFA-97D2-4C90-9100-D1173CC96C37}" type="datetime1">
              <a:rPr lang="pt-BR" smtClean="0"/>
              <a:t>22/11/2024</a:t>
            </a:fld>
            <a:endParaRPr lang="en-US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1" name="Espaço Reservado para o Número do Slide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162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51B26C-F0DB-4889-B6A3-FE07E152272F}" type="datetime1">
              <a:rPr lang="pt-BR" smtClean="0"/>
              <a:t>22/11/2024</a:t>
            </a:fld>
            <a:endParaRPr lang="en-US" dirty="0"/>
          </a:p>
        </p:txBody>
      </p:sp>
      <p:sp>
        <p:nvSpPr>
          <p:cNvPr id="9" name="Espaço Reservado para Rodapé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Espaço reservado para o número do slide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66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/>
          <p:cNvSpPr>
            <a:spLocks noGrp="1"/>
          </p:cNvSpPr>
          <p:nvPr>
            <p:ph type="title" hasCustomPrompt="1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rtlCol="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rtlCol="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0565EE-A4B5-4AB4-9432-D16ECAE9EF1F}" type="datetime1">
              <a:rPr lang="pt-BR" smtClean="0"/>
              <a:t>22/11/2024</a:t>
            </a:fld>
            <a:endParaRPr lang="en-US" dirty="0"/>
          </a:p>
        </p:txBody>
      </p:sp>
      <p:sp>
        <p:nvSpPr>
          <p:cNvPr id="11" name="Espaço Reservado para Rodapé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2" name="Espaço Reservado para Número de Slide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19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6" name="Espaço Reservado para Data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C470C2D-02C8-4A1B-A79F-498A53DD951F}" type="datetime1">
              <a:rPr lang="pt-BR" smtClean="0"/>
              <a:t>22/11/2024</a:t>
            </a:fld>
            <a:endParaRPr lang="en-US" dirty="0"/>
          </a:p>
        </p:txBody>
      </p:sp>
      <p:sp>
        <p:nvSpPr>
          <p:cNvPr id="7" name="Espaço Reservado para Rodapé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8" name="Espaço reservado para o número do slide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86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094EF83-1835-4C7A-B4B2-F0B720F5AC0B}" type="datetime1">
              <a:rPr lang="pt-BR" smtClean="0"/>
              <a:t>22/11/2024</a:t>
            </a:fld>
            <a:endParaRPr lang="en-US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422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rtlCol="0" anchor="b">
            <a:normAutofit/>
          </a:bodyPr>
          <a:lstStyle>
            <a:lvl1pPr>
              <a:lnSpc>
                <a:spcPct val="90000"/>
              </a:lnSpc>
              <a:defRPr sz="34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43465" y="3043050"/>
            <a:ext cx="3517567" cy="3064505"/>
          </a:xfrm>
        </p:spPr>
        <p:txBody>
          <a:bodyPr lIns="91440" rIns="91440" rtlCol="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dirty="0"/>
              <a:t>Clique para editar os estilos de 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fld id="{6F5D5688-1774-4625-9E74-88EA94DB2550}" type="datetime1">
              <a:rPr lang="pt-BR" smtClean="0"/>
              <a:t>22/11/2024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 rtlCol="0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pPr rtl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282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Imagem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rtlCol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 rtlCol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fld id="{3D5E4E1C-696A-4E82-B6DD-87ECA4CC925A}" type="datetime1">
              <a:rPr lang="pt-BR" smtClean="0"/>
              <a:t>22/11/2024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 rtlCol="0"/>
          <a:lstStyle/>
          <a:p>
            <a:pPr algn="l" rtl="0"/>
            <a:endParaRPr lang="en-US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267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pPr rtl="0"/>
            <a:fld id="{66BA6665-D630-4C43-9989-3D086DA68E5F}" type="datetime1">
              <a:rPr lang="pt-BR" smtClean="0"/>
              <a:t>22/11/2024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98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47" r:id="rId3"/>
    <p:sldLayoutId id="2147483743" r:id="rId4"/>
    <p:sldLayoutId id="2147483738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tângulo 21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8FD68DA-43BA-4508-8DE2-BA9BB7B2FA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9754" y="639097"/>
            <a:ext cx="6253317" cy="3686015"/>
          </a:xfrm>
        </p:spPr>
        <p:txBody>
          <a:bodyPr rtlCol="0">
            <a:normAutofit/>
          </a:bodyPr>
          <a:lstStyle/>
          <a:p>
            <a:pPr algn="ctr" rtl="0"/>
            <a:r>
              <a:rPr lang="pt-BR" dirty="0"/>
              <a:t>F</a:t>
            </a:r>
            <a:r>
              <a:rPr lang="pt-br" dirty="0"/>
              <a:t>ilosofia</a:t>
            </a:r>
            <a:endParaRPr lang="pt-br" sz="80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8E9CFF2-3777-4FF4-A759-8491175B0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9753" y="4672739"/>
            <a:ext cx="6269347" cy="1021498"/>
          </a:xfrm>
        </p:spPr>
        <p:txBody>
          <a:bodyPr rtlCol="0">
            <a:normAutofit/>
          </a:bodyPr>
          <a:lstStyle/>
          <a:p>
            <a:pPr algn="ctr" rtl="0"/>
            <a:r>
              <a:rPr lang="pt-B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Professor</a:t>
            </a:r>
            <a:r>
              <a:rPr lang="pt-b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alexandre</a:t>
            </a:r>
            <a:endParaRPr lang="pt-br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24" name="Conector Reto 23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27754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Vestibular da UFPR">
            <a:extLst>
              <a:ext uri="{FF2B5EF4-FFF2-40B4-BE49-F238E27FC236}">
                <a16:creationId xmlns:a16="http://schemas.microsoft.com/office/drawing/2014/main" id="{BE86FB04-2469-4FD1-9407-0FB301A962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5289753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3737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3C963F2-AFF5-41DC-9FDC-6DD9744D7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3252B5-F3E6-4058-A723-196087E9E541}" type="datetime1">
              <a:rPr lang="pt-BR" smtClean="0"/>
              <a:t>22/11/2024</a:t>
            </a:fld>
            <a:endParaRPr lang="en-US" dirty="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49EFEAFD-5F32-4735-A355-1715A3095CC9}"/>
              </a:ext>
            </a:extLst>
          </p:cNvPr>
          <p:cNvSpPr/>
          <p:nvPr/>
        </p:nvSpPr>
        <p:spPr>
          <a:xfrm>
            <a:off x="8407400" y="-1"/>
            <a:ext cx="3784600" cy="685799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: Biselado 8">
            <a:extLst>
              <a:ext uri="{FF2B5EF4-FFF2-40B4-BE49-F238E27FC236}">
                <a16:creationId xmlns:a16="http://schemas.microsoft.com/office/drawing/2014/main" id="{9E7D5429-C546-4C7D-89E9-AD1C214EC460}"/>
              </a:ext>
            </a:extLst>
          </p:cNvPr>
          <p:cNvSpPr/>
          <p:nvPr/>
        </p:nvSpPr>
        <p:spPr>
          <a:xfrm>
            <a:off x="8736075" y="503581"/>
            <a:ext cx="3217385" cy="2239619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>
                <a:solidFill>
                  <a:schemeClr val="tx1"/>
                </a:solidFill>
                <a:latin typeface="Algerian" panose="04020705040A02060702" pitchFamily="82" charset="0"/>
              </a:rPr>
              <a:t>Thomas </a:t>
            </a:r>
            <a:r>
              <a:rPr lang="pt-BR" sz="2400" dirty="0" err="1">
                <a:solidFill>
                  <a:schemeClr val="tx1"/>
                </a:solidFill>
                <a:latin typeface="Algerian" panose="04020705040A02060702" pitchFamily="82" charset="0"/>
              </a:rPr>
              <a:t>hobbes</a:t>
            </a:r>
            <a:r>
              <a:rPr lang="pt-BR" sz="2400" dirty="0">
                <a:solidFill>
                  <a:schemeClr val="tx1"/>
                </a:solidFill>
                <a:latin typeface="Algerian" panose="04020705040A02060702" pitchFamily="82" charset="0"/>
              </a:rPr>
              <a:t> </a:t>
            </a:r>
            <a:r>
              <a:rPr lang="pt-BR" sz="2400" dirty="0">
                <a:solidFill>
                  <a:schemeClr val="bg2">
                    <a:lumMod val="10000"/>
                  </a:schemeClr>
                </a:solidFill>
                <a:latin typeface="Algerian" panose="04020705040A02060702" pitchFamily="82" charset="0"/>
              </a:rPr>
              <a:t>(1588-1679)</a:t>
            </a:r>
          </a:p>
        </p:txBody>
      </p:sp>
      <p:pic>
        <p:nvPicPr>
          <p:cNvPr id="5128" name="Picture 8" descr="Thomas Hobbes, English Philosopher Art Print by Science Source - Science  Source Prints">
            <a:extLst>
              <a:ext uri="{FF2B5EF4-FFF2-40B4-BE49-F238E27FC236}">
                <a16:creationId xmlns:a16="http://schemas.microsoft.com/office/drawing/2014/main" id="{259996E0-38EA-4F75-B935-8250B06D4F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877" y="-1"/>
            <a:ext cx="8427277" cy="6864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Leviatã ou Matéria, Forma e Poder de um Estado Eclesiástico e Civil -  Thomas Hobbes - Traça Livraria e Sebo">
            <a:extLst>
              <a:ext uri="{FF2B5EF4-FFF2-40B4-BE49-F238E27FC236}">
                <a16:creationId xmlns:a16="http://schemas.microsoft.com/office/drawing/2014/main" id="{2006D1D0-5EFB-4E12-9409-DE0000766F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0957" y="2998305"/>
            <a:ext cx="1889408" cy="3109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CBE8882F-1859-4144-A590-E87008704721}"/>
              </a:ext>
            </a:extLst>
          </p:cNvPr>
          <p:cNvSpPr/>
          <p:nvPr/>
        </p:nvSpPr>
        <p:spPr>
          <a:xfrm>
            <a:off x="8958469" y="6193732"/>
            <a:ext cx="2902225" cy="5118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/>
              <a:t>Capítulo 1 a 5</a:t>
            </a:r>
          </a:p>
        </p:txBody>
      </p:sp>
    </p:spTree>
    <p:extLst>
      <p:ext uri="{BB962C8B-B14F-4D97-AF65-F5344CB8AC3E}">
        <p14:creationId xmlns:p14="http://schemas.microsoft.com/office/powerpoint/2010/main" val="1973753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F9404F1B-04D5-4B1C-ACFE-7ADF36699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9629" y="188844"/>
            <a:ext cx="2096493" cy="736282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pt-BR" dirty="0">
                <a:latin typeface="Algerian" panose="04020705040A02060702" pitchFamily="82" charset="0"/>
              </a:rPr>
              <a:t>Da sensação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8610FED8-BE24-46A8-9772-BAB0187E89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9629" y="1089718"/>
            <a:ext cx="2096493" cy="2910821"/>
          </a:xfrm>
          <a:solidFill>
            <a:schemeClr val="tx1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>
                <a:solidFill>
                  <a:schemeClr val="bg1"/>
                </a:solidFill>
              </a:rPr>
              <a:t> Empirismo;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>
                <a:solidFill>
                  <a:schemeClr val="bg1"/>
                </a:solidFill>
              </a:rPr>
              <a:t> Os sentidos são a via para a episteme;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CF77D9B-63AA-43C5-AAE2-AC37D9BFF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3252B5-F3E6-4058-A723-196087E9E541}" type="datetime1">
              <a:rPr lang="pt-BR" smtClean="0"/>
              <a:t>22/11/2024</a:t>
            </a:fld>
            <a:endParaRPr lang="en-US" dirty="0"/>
          </a:p>
        </p:txBody>
      </p:sp>
      <p:sp>
        <p:nvSpPr>
          <p:cNvPr id="10" name="Espaço Reservado para Texto 5">
            <a:extLst>
              <a:ext uri="{FF2B5EF4-FFF2-40B4-BE49-F238E27FC236}">
                <a16:creationId xmlns:a16="http://schemas.microsoft.com/office/drawing/2014/main" id="{554BBD6F-91FC-4F50-846C-D245AB7EA2D8}"/>
              </a:ext>
            </a:extLst>
          </p:cNvPr>
          <p:cNvSpPr txBox="1">
            <a:spLocks/>
          </p:cNvSpPr>
          <p:nvPr/>
        </p:nvSpPr>
        <p:spPr>
          <a:xfrm>
            <a:off x="2468885" y="2832653"/>
            <a:ext cx="2282023" cy="7362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000" b="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dirty="0">
                <a:latin typeface="Algerian" panose="04020705040A02060702" pitchFamily="82" charset="0"/>
              </a:rPr>
              <a:t>Da imaginação</a:t>
            </a:r>
          </a:p>
        </p:txBody>
      </p:sp>
      <p:sp>
        <p:nvSpPr>
          <p:cNvPr id="11" name="Espaço Reservado para Conteúdo 6">
            <a:extLst>
              <a:ext uri="{FF2B5EF4-FFF2-40B4-BE49-F238E27FC236}">
                <a16:creationId xmlns:a16="http://schemas.microsoft.com/office/drawing/2014/main" id="{45B0DA67-B48C-4C54-8835-E579988652A8}"/>
              </a:ext>
            </a:extLst>
          </p:cNvPr>
          <p:cNvSpPr txBox="1">
            <a:spLocks/>
          </p:cNvSpPr>
          <p:nvPr/>
        </p:nvSpPr>
        <p:spPr>
          <a:xfrm>
            <a:off x="2468885" y="3733527"/>
            <a:ext cx="2282023" cy="29108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pt-BR" dirty="0">
                <a:solidFill>
                  <a:schemeClr val="bg1"/>
                </a:solidFill>
              </a:rPr>
              <a:t> Imagem mental;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>
                <a:solidFill>
                  <a:schemeClr val="bg1"/>
                </a:solidFill>
              </a:rPr>
              <a:t> Memória mais frágil que a sensação;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>
                <a:solidFill>
                  <a:schemeClr val="bg1"/>
                </a:solidFill>
              </a:rPr>
              <a:t> Movimento constante;</a:t>
            </a:r>
          </a:p>
        </p:txBody>
      </p:sp>
      <p:sp>
        <p:nvSpPr>
          <p:cNvPr id="12" name="Espaço Reservado para Texto 5">
            <a:extLst>
              <a:ext uri="{FF2B5EF4-FFF2-40B4-BE49-F238E27FC236}">
                <a16:creationId xmlns:a16="http://schemas.microsoft.com/office/drawing/2014/main" id="{9789B200-C082-4EC7-AE15-D351253EA7CB}"/>
              </a:ext>
            </a:extLst>
          </p:cNvPr>
          <p:cNvSpPr txBox="1">
            <a:spLocks/>
          </p:cNvSpPr>
          <p:nvPr/>
        </p:nvSpPr>
        <p:spPr>
          <a:xfrm>
            <a:off x="4940413" y="188844"/>
            <a:ext cx="2282023" cy="7362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000" b="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>
                <a:latin typeface="Algerian" panose="04020705040A02060702" pitchFamily="82" charset="0"/>
              </a:rPr>
              <a:t>Consequências </a:t>
            </a:r>
            <a:r>
              <a:rPr lang="pt-BR" dirty="0">
                <a:latin typeface="Algerian" panose="04020705040A02060702" pitchFamily="82" charset="0"/>
              </a:rPr>
              <a:t>de imaginação</a:t>
            </a:r>
          </a:p>
        </p:txBody>
      </p:sp>
      <p:sp>
        <p:nvSpPr>
          <p:cNvPr id="13" name="Espaço Reservado para Conteúdo 6">
            <a:extLst>
              <a:ext uri="{FF2B5EF4-FFF2-40B4-BE49-F238E27FC236}">
                <a16:creationId xmlns:a16="http://schemas.microsoft.com/office/drawing/2014/main" id="{19DF4014-C7D4-40A9-ACC8-CE5F216623B4}"/>
              </a:ext>
            </a:extLst>
          </p:cNvPr>
          <p:cNvSpPr txBox="1">
            <a:spLocks/>
          </p:cNvSpPr>
          <p:nvPr/>
        </p:nvSpPr>
        <p:spPr>
          <a:xfrm>
            <a:off x="4940413" y="1089718"/>
            <a:ext cx="2282023" cy="29108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pt-BR" dirty="0">
                <a:solidFill>
                  <a:schemeClr val="bg1"/>
                </a:solidFill>
              </a:rPr>
              <a:t> Discursos mentais;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>
                <a:solidFill>
                  <a:schemeClr val="bg1"/>
                </a:solidFill>
              </a:rPr>
              <a:t> Livre (Eventual qualidade do objeto);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>
                <a:solidFill>
                  <a:schemeClr val="bg1"/>
                </a:solidFill>
              </a:rPr>
              <a:t> Regulado (Causa e efeito para com o objeto);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4" name="Espaço Reservado para Texto 5">
            <a:extLst>
              <a:ext uri="{FF2B5EF4-FFF2-40B4-BE49-F238E27FC236}">
                <a16:creationId xmlns:a16="http://schemas.microsoft.com/office/drawing/2014/main" id="{F07CB987-82D5-4C17-8B8F-48D1D837E2DB}"/>
              </a:ext>
            </a:extLst>
          </p:cNvPr>
          <p:cNvSpPr txBox="1">
            <a:spLocks/>
          </p:cNvSpPr>
          <p:nvPr/>
        </p:nvSpPr>
        <p:spPr>
          <a:xfrm>
            <a:off x="7425199" y="2832653"/>
            <a:ext cx="2282023" cy="7362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000" b="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dirty="0">
                <a:latin typeface="Algerian" panose="04020705040A02060702" pitchFamily="82" charset="0"/>
              </a:rPr>
              <a:t>Da linguagem</a:t>
            </a:r>
          </a:p>
        </p:txBody>
      </p:sp>
      <p:sp>
        <p:nvSpPr>
          <p:cNvPr id="15" name="Espaço Reservado para Conteúdo 6">
            <a:extLst>
              <a:ext uri="{FF2B5EF4-FFF2-40B4-BE49-F238E27FC236}">
                <a16:creationId xmlns:a16="http://schemas.microsoft.com/office/drawing/2014/main" id="{6D22E68C-8C2A-4F53-9826-093BC3A8B60A}"/>
              </a:ext>
            </a:extLst>
          </p:cNvPr>
          <p:cNvSpPr txBox="1">
            <a:spLocks/>
          </p:cNvSpPr>
          <p:nvPr/>
        </p:nvSpPr>
        <p:spPr>
          <a:xfrm>
            <a:off x="7425199" y="3733527"/>
            <a:ext cx="2282023" cy="29108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pt-BR" dirty="0">
                <a:solidFill>
                  <a:schemeClr val="bg1"/>
                </a:solidFill>
              </a:rPr>
              <a:t> Registrar e externar ideias;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>
                <a:solidFill>
                  <a:schemeClr val="bg1"/>
                </a:solidFill>
              </a:rPr>
              <a:t> Discurso mental ao verbal;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>
                <a:solidFill>
                  <a:schemeClr val="bg1"/>
                </a:solidFill>
              </a:rPr>
              <a:t> Pensamento ao argumento;</a:t>
            </a:r>
          </a:p>
        </p:txBody>
      </p:sp>
      <p:sp>
        <p:nvSpPr>
          <p:cNvPr id="16" name="Espaço Reservado para Texto 5">
            <a:extLst>
              <a:ext uri="{FF2B5EF4-FFF2-40B4-BE49-F238E27FC236}">
                <a16:creationId xmlns:a16="http://schemas.microsoft.com/office/drawing/2014/main" id="{512AD01E-90E4-4F62-A876-E71C535422D5}"/>
              </a:ext>
            </a:extLst>
          </p:cNvPr>
          <p:cNvSpPr txBox="1">
            <a:spLocks/>
          </p:cNvSpPr>
          <p:nvPr/>
        </p:nvSpPr>
        <p:spPr>
          <a:xfrm>
            <a:off x="9896727" y="188844"/>
            <a:ext cx="2125644" cy="7362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000" b="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dirty="0">
                <a:latin typeface="Algerian" panose="04020705040A02060702" pitchFamily="82" charset="0"/>
              </a:rPr>
              <a:t>Da razão e da ciência</a:t>
            </a:r>
          </a:p>
        </p:txBody>
      </p:sp>
      <p:sp>
        <p:nvSpPr>
          <p:cNvPr id="17" name="Espaço Reservado para Conteúdo 6">
            <a:extLst>
              <a:ext uri="{FF2B5EF4-FFF2-40B4-BE49-F238E27FC236}">
                <a16:creationId xmlns:a16="http://schemas.microsoft.com/office/drawing/2014/main" id="{FA9588E6-25CE-4095-913B-C184BDF10A7D}"/>
              </a:ext>
            </a:extLst>
          </p:cNvPr>
          <p:cNvSpPr txBox="1">
            <a:spLocks/>
          </p:cNvSpPr>
          <p:nvPr/>
        </p:nvSpPr>
        <p:spPr>
          <a:xfrm>
            <a:off x="9896727" y="1089718"/>
            <a:ext cx="2125644" cy="29108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pt-BR" dirty="0">
                <a:solidFill>
                  <a:schemeClr val="bg1"/>
                </a:solidFill>
              </a:rPr>
              <a:t> Pela razão que compreendemos as sensações;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>
                <a:solidFill>
                  <a:schemeClr val="bg1"/>
                </a:solidFill>
              </a:rPr>
              <a:t> Razão que tira o homem da selvageria via contrato;</a:t>
            </a:r>
          </a:p>
        </p:txBody>
      </p:sp>
      <p:sp>
        <p:nvSpPr>
          <p:cNvPr id="18" name="Seta: Dobrada para Cima 17">
            <a:extLst>
              <a:ext uri="{FF2B5EF4-FFF2-40B4-BE49-F238E27FC236}">
                <a16:creationId xmlns:a16="http://schemas.microsoft.com/office/drawing/2014/main" id="{B628A96C-10EE-4EED-B961-C72FACDA457B}"/>
              </a:ext>
            </a:extLst>
          </p:cNvPr>
          <p:cNvSpPr/>
          <p:nvPr/>
        </p:nvSpPr>
        <p:spPr>
          <a:xfrm rot="5400000">
            <a:off x="6021988" y="4397981"/>
            <a:ext cx="850392" cy="731520"/>
          </a:xfrm>
          <a:prstGeom prst="bentUp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Seta: Dobrada para Cima 18">
            <a:extLst>
              <a:ext uri="{FF2B5EF4-FFF2-40B4-BE49-F238E27FC236}">
                <a16:creationId xmlns:a16="http://schemas.microsoft.com/office/drawing/2014/main" id="{B218F155-F7A1-4B27-947F-A7C681CEA51D}"/>
              </a:ext>
            </a:extLst>
          </p:cNvPr>
          <p:cNvSpPr/>
          <p:nvPr/>
        </p:nvSpPr>
        <p:spPr>
          <a:xfrm rot="5400000" flipH="1">
            <a:off x="3607515" y="1873599"/>
            <a:ext cx="736282" cy="731520"/>
          </a:xfrm>
          <a:prstGeom prst="bentUp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Seta: Dobrada para Cima 19">
            <a:extLst>
              <a:ext uri="{FF2B5EF4-FFF2-40B4-BE49-F238E27FC236}">
                <a16:creationId xmlns:a16="http://schemas.microsoft.com/office/drawing/2014/main" id="{AC204D1F-2352-4AE8-97E9-290926FE7175}"/>
              </a:ext>
            </a:extLst>
          </p:cNvPr>
          <p:cNvSpPr/>
          <p:nvPr/>
        </p:nvSpPr>
        <p:spPr>
          <a:xfrm rot="5400000">
            <a:off x="1100042" y="4397981"/>
            <a:ext cx="850392" cy="731520"/>
          </a:xfrm>
          <a:prstGeom prst="bentUp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Seta: Dobrada para Cima 20">
            <a:extLst>
              <a:ext uri="{FF2B5EF4-FFF2-40B4-BE49-F238E27FC236}">
                <a16:creationId xmlns:a16="http://schemas.microsoft.com/office/drawing/2014/main" id="{C27382AE-D08F-488D-A6A0-B0F1D3D98C38}"/>
              </a:ext>
            </a:extLst>
          </p:cNvPr>
          <p:cNvSpPr/>
          <p:nvPr/>
        </p:nvSpPr>
        <p:spPr>
          <a:xfrm rot="5400000" flipH="1">
            <a:off x="8559197" y="1873599"/>
            <a:ext cx="736282" cy="731520"/>
          </a:xfrm>
          <a:prstGeom prst="bentUp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8976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3C963F2-AFF5-41DC-9FDC-6DD9744D7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3252B5-F3E6-4058-A723-196087E9E541}" type="datetime1">
              <a:rPr lang="pt-BR" smtClean="0"/>
              <a:t>22/11/2024</a:t>
            </a:fld>
            <a:endParaRPr lang="en-US" dirty="0"/>
          </a:p>
        </p:txBody>
      </p:sp>
      <p:pic>
        <p:nvPicPr>
          <p:cNvPr id="2058" name="Picture 10" descr="Ailton Krenak - uma fonte de sabedoria | Templo Cultural Delfos">
            <a:extLst>
              <a:ext uri="{FF2B5EF4-FFF2-40B4-BE49-F238E27FC236}">
                <a16:creationId xmlns:a16="http://schemas.microsoft.com/office/drawing/2014/main" id="{1451A152-373E-4549-BFBA-79F8EE4663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407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49EFEAFD-5F32-4735-A355-1715A3095CC9}"/>
              </a:ext>
            </a:extLst>
          </p:cNvPr>
          <p:cNvSpPr/>
          <p:nvPr/>
        </p:nvSpPr>
        <p:spPr>
          <a:xfrm>
            <a:off x="8407400" y="-1"/>
            <a:ext cx="3784600" cy="685799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: Biselado 8">
            <a:extLst>
              <a:ext uri="{FF2B5EF4-FFF2-40B4-BE49-F238E27FC236}">
                <a16:creationId xmlns:a16="http://schemas.microsoft.com/office/drawing/2014/main" id="{9E7D5429-C546-4C7D-89E9-AD1C214EC460}"/>
              </a:ext>
            </a:extLst>
          </p:cNvPr>
          <p:cNvSpPr/>
          <p:nvPr/>
        </p:nvSpPr>
        <p:spPr>
          <a:xfrm>
            <a:off x="8736075" y="503581"/>
            <a:ext cx="3217385" cy="2239619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>
                <a:solidFill>
                  <a:schemeClr val="tx1"/>
                </a:solidFill>
                <a:latin typeface="Algerian" panose="04020705040A02060702" pitchFamily="82" charset="0"/>
              </a:rPr>
              <a:t>Aílton </a:t>
            </a:r>
            <a:r>
              <a:rPr lang="pt-BR" sz="2400" dirty="0" err="1">
                <a:solidFill>
                  <a:schemeClr val="tx1"/>
                </a:solidFill>
                <a:latin typeface="Algerian" panose="04020705040A02060702" pitchFamily="82" charset="0"/>
              </a:rPr>
              <a:t>Krenak</a:t>
            </a:r>
            <a:r>
              <a:rPr lang="pt-BR" sz="2400" dirty="0">
                <a:solidFill>
                  <a:schemeClr val="tx1"/>
                </a:solidFill>
                <a:latin typeface="Algerian" panose="04020705040A02060702" pitchFamily="82" charset="0"/>
              </a:rPr>
              <a:t> </a:t>
            </a:r>
            <a:r>
              <a:rPr lang="pt-BR" sz="2400" dirty="0">
                <a:solidFill>
                  <a:schemeClr val="bg2">
                    <a:lumMod val="10000"/>
                  </a:schemeClr>
                </a:solidFill>
                <a:latin typeface="Algerian" panose="04020705040A02060702" pitchFamily="82" charset="0"/>
              </a:rPr>
              <a:t>(1953)</a:t>
            </a:r>
          </a:p>
        </p:txBody>
      </p:sp>
      <p:pic>
        <p:nvPicPr>
          <p:cNvPr id="2060" name="Picture 12" descr="Visualização da página 1 de 3 do livro. Clique para abrir a visualização.">
            <a:extLst>
              <a:ext uri="{FF2B5EF4-FFF2-40B4-BE49-F238E27FC236}">
                <a16:creationId xmlns:a16="http://schemas.microsoft.com/office/drawing/2014/main" id="{C04B7CA4-C7BE-40D1-A09A-4AD62970B3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521" y="3246782"/>
            <a:ext cx="2281862" cy="3315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9276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4831CF4-758D-42C2-8122-639E74249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sz="2800" b="1" dirty="0">
                <a:solidFill>
                  <a:schemeClr val="tx1"/>
                </a:solidFill>
              </a:rPr>
              <a:t>Bioética e sustentabilidade.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sz="2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b="1" dirty="0">
                <a:solidFill>
                  <a:schemeClr val="tx1"/>
                </a:solidFill>
              </a:rPr>
              <a:t>Tudo acabará! Porque acelerar?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sz="2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b="1" dirty="0">
                <a:solidFill>
                  <a:schemeClr val="tx1"/>
                </a:solidFill>
              </a:rPr>
              <a:t>O que é humanidade?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sz="2400" dirty="0">
                <a:solidFill>
                  <a:schemeClr val="tx1"/>
                </a:solidFill>
              </a:rPr>
              <a:t> Sociedade do consumo </a:t>
            </a:r>
            <a:r>
              <a:rPr lang="pt-BR" sz="2400" dirty="0">
                <a:solidFill>
                  <a:srgbClr val="002060"/>
                </a:solidFill>
              </a:rPr>
              <a:t>(predatória)</a:t>
            </a:r>
            <a:r>
              <a:rPr lang="pt-BR" sz="2400" dirty="0">
                <a:solidFill>
                  <a:schemeClr val="tx1"/>
                </a:solidFill>
              </a:rPr>
              <a:t> </a:t>
            </a:r>
            <a:r>
              <a:rPr lang="pt-BR" sz="2400" b="1" dirty="0">
                <a:solidFill>
                  <a:srgbClr val="FF0000"/>
                </a:solidFill>
              </a:rPr>
              <a:t>X</a:t>
            </a:r>
            <a:r>
              <a:rPr lang="pt-BR" sz="2400" dirty="0">
                <a:solidFill>
                  <a:schemeClr val="tx1"/>
                </a:solidFill>
              </a:rPr>
              <a:t> Povos originários </a:t>
            </a:r>
            <a:r>
              <a:rPr lang="pt-BR" sz="2400" dirty="0">
                <a:solidFill>
                  <a:srgbClr val="002060"/>
                </a:solidFill>
              </a:rPr>
              <a:t>(Harmonia)</a:t>
            </a:r>
            <a:r>
              <a:rPr lang="pt-BR" sz="2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pt-BR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pt-BR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b="1" dirty="0">
                <a:solidFill>
                  <a:schemeClr val="tx1"/>
                </a:solidFill>
              </a:rPr>
              <a:t>Proposta: Resistência.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sz="2400" dirty="0">
                <a:solidFill>
                  <a:schemeClr val="tx1"/>
                </a:solidFill>
              </a:rPr>
              <a:t> Aprendizagem com os povos originários;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sz="2400" dirty="0">
                <a:solidFill>
                  <a:schemeClr val="tx1"/>
                </a:solidFill>
              </a:rPr>
              <a:t> Harmonia com a natureza;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sz="2400" dirty="0">
                <a:solidFill>
                  <a:schemeClr val="tx1"/>
                </a:solidFill>
              </a:rPr>
              <a:t> A natureza é um ente;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sz="2400" dirty="0">
                <a:solidFill>
                  <a:schemeClr val="tx1"/>
                </a:solidFill>
              </a:rPr>
              <a:t> Diversidade cultural </a:t>
            </a:r>
            <a:r>
              <a:rPr lang="pt-BR" sz="2400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pt-BR" sz="2400" dirty="0">
                <a:solidFill>
                  <a:schemeClr val="tx1"/>
                </a:solidFill>
                <a:sym typeface="Wingdings" panose="05000000000000000000" pitchFamily="2" charset="2"/>
              </a:rPr>
              <a:t> Diversas humanidades.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62AF13D-D95A-481C-8C0E-7E72DFEC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3252B5-F3E6-4058-A723-196087E9E541}" type="datetime1">
              <a:rPr lang="pt-BR" smtClean="0"/>
              <a:t>22/11/2024</a:t>
            </a:fld>
            <a:endParaRPr lang="en-US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AE92DD3D-5096-4BFB-BBBE-B933732F307D}"/>
              </a:ext>
            </a:extLst>
          </p:cNvPr>
          <p:cNvSpPr/>
          <p:nvPr/>
        </p:nvSpPr>
        <p:spPr>
          <a:xfrm>
            <a:off x="5181599" y="3428999"/>
            <a:ext cx="2438401" cy="65267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>
                <a:latin typeface="Algerian" panose="04020705040A02060702" pitchFamily="82" charset="0"/>
              </a:rPr>
              <a:t>NATUREZA</a:t>
            </a:r>
          </a:p>
        </p:txBody>
      </p:sp>
      <p:sp>
        <p:nvSpPr>
          <p:cNvPr id="6" name="Seta: Dobrada para Cima 5">
            <a:extLst>
              <a:ext uri="{FF2B5EF4-FFF2-40B4-BE49-F238E27FC236}">
                <a16:creationId xmlns:a16="http://schemas.microsoft.com/office/drawing/2014/main" id="{42A95B68-515F-45B8-9789-8D36870C5672}"/>
              </a:ext>
            </a:extLst>
          </p:cNvPr>
          <p:cNvSpPr/>
          <p:nvPr/>
        </p:nvSpPr>
        <p:spPr>
          <a:xfrm rot="5400000">
            <a:off x="4339536" y="3218358"/>
            <a:ext cx="652671" cy="73152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: Dobrada para Cima 6">
            <a:extLst>
              <a:ext uri="{FF2B5EF4-FFF2-40B4-BE49-F238E27FC236}">
                <a16:creationId xmlns:a16="http://schemas.microsoft.com/office/drawing/2014/main" id="{1230E489-C5B6-4AEA-9228-2D56E0993AAF}"/>
              </a:ext>
            </a:extLst>
          </p:cNvPr>
          <p:cNvSpPr/>
          <p:nvPr/>
        </p:nvSpPr>
        <p:spPr>
          <a:xfrm rot="5400000" flipV="1">
            <a:off x="7809393" y="3218358"/>
            <a:ext cx="652674" cy="731521"/>
          </a:xfrm>
          <a:prstGeom prst="bentUpArrow">
            <a:avLst>
              <a:gd name="adj1" fmla="val 22970"/>
              <a:gd name="adj2" fmla="val 21954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6434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3C963F2-AFF5-41DC-9FDC-6DD9744D7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3252B5-F3E6-4058-A723-196087E9E541}" type="datetime1">
              <a:rPr lang="pt-BR" smtClean="0"/>
              <a:t>22/11/2024</a:t>
            </a:fld>
            <a:endParaRPr lang="en-US" dirty="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49EFEAFD-5F32-4735-A355-1715A3095CC9}"/>
              </a:ext>
            </a:extLst>
          </p:cNvPr>
          <p:cNvSpPr/>
          <p:nvPr/>
        </p:nvSpPr>
        <p:spPr>
          <a:xfrm>
            <a:off x="8407400" y="-1"/>
            <a:ext cx="3784600" cy="685799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: Biselado 8">
            <a:extLst>
              <a:ext uri="{FF2B5EF4-FFF2-40B4-BE49-F238E27FC236}">
                <a16:creationId xmlns:a16="http://schemas.microsoft.com/office/drawing/2014/main" id="{9E7D5429-C546-4C7D-89E9-AD1C214EC460}"/>
              </a:ext>
            </a:extLst>
          </p:cNvPr>
          <p:cNvSpPr/>
          <p:nvPr/>
        </p:nvSpPr>
        <p:spPr>
          <a:xfrm>
            <a:off x="8736075" y="503581"/>
            <a:ext cx="3217385" cy="2239619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>
                <a:solidFill>
                  <a:schemeClr val="tx1"/>
                </a:solidFill>
                <a:latin typeface="Algerian" panose="04020705040A02060702" pitchFamily="82" charset="0"/>
              </a:rPr>
              <a:t>Marilena </a:t>
            </a:r>
            <a:r>
              <a:rPr lang="pt-BR" sz="2400" dirty="0" err="1">
                <a:solidFill>
                  <a:schemeClr val="tx1"/>
                </a:solidFill>
                <a:latin typeface="Algerian" panose="04020705040A02060702" pitchFamily="82" charset="0"/>
              </a:rPr>
              <a:t>chaui</a:t>
            </a:r>
            <a:r>
              <a:rPr lang="pt-BR" sz="2400" dirty="0">
                <a:solidFill>
                  <a:schemeClr val="tx1"/>
                </a:solidFill>
                <a:latin typeface="Algerian" panose="04020705040A02060702" pitchFamily="82" charset="0"/>
              </a:rPr>
              <a:t> </a:t>
            </a:r>
            <a:r>
              <a:rPr lang="pt-BR" sz="2400" dirty="0">
                <a:solidFill>
                  <a:schemeClr val="bg2">
                    <a:lumMod val="10000"/>
                  </a:schemeClr>
                </a:solidFill>
                <a:latin typeface="Algerian" panose="04020705040A02060702" pitchFamily="82" charset="0"/>
              </a:rPr>
              <a:t>(1941)</a:t>
            </a:r>
          </a:p>
        </p:txBody>
      </p:sp>
      <p:pic>
        <p:nvPicPr>
          <p:cNvPr id="4106" name="Picture 10" descr="Conheça mais sobre a obra de Marilena Chauí – Blog do Sistema de  Bibliotecas da UCS">
            <a:extLst>
              <a:ext uri="{FF2B5EF4-FFF2-40B4-BE49-F238E27FC236}">
                <a16:creationId xmlns:a16="http://schemas.microsoft.com/office/drawing/2014/main" id="{EFD56ECD-7D58-4112-90CF-1A7B2842D4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8403862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0" name="Picture 14" descr="Informação para a Liberdade: Cultura e Democracia, Marilena Chauí">
            <a:extLst>
              <a:ext uri="{FF2B5EF4-FFF2-40B4-BE49-F238E27FC236}">
                <a16:creationId xmlns:a16="http://schemas.microsoft.com/office/drawing/2014/main" id="{8EFEFC07-0F52-4582-B5E9-F3B2E00648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6254" y="3371853"/>
            <a:ext cx="2776538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3961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AFD149-33DE-4DAF-A0C0-5BEF58C10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 </a:t>
            </a:r>
            <a:r>
              <a:rPr lang="pt-BR" sz="2800" b="1" dirty="0">
                <a:solidFill>
                  <a:schemeClr val="tx1"/>
                </a:solidFill>
              </a:rPr>
              <a:t>Teoria Crítica – Escola de Frankfurt.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sz="2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b="1" dirty="0">
                <a:solidFill>
                  <a:schemeClr val="tx1"/>
                </a:solidFill>
              </a:rPr>
              <a:t>O que é cultura?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sz="2400" dirty="0">
                <a:solidFill>
                  <a:schemeClr val="tx1"/>
                </a:solidFill>
              </a:rPr>
              <a:t> Produção coletiva – material ou imaterial.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pt-BR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b="1" dirty="0">
                <a:solidFill>
                  <a:schemeClr val="tx1"/>
                </a:solidFill>
              </a:rPr>
              <a:t>Cultura e sistemas econômicos: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sz="2400" dirty="0">
                <a:solidFill>
                  <a:schemeClr val="tx1"/>
                </a:solidFill>
              </a:rPr>
              <a:t> Democracia liberal </a:t>
            </a:r>
            <a:r>
              <a:rPr lang="pt-BR" sz="2400" dirty="0">
                <a:solidFill>
                  <a:srgbClr val="002060"/>
                </a:solidFill>
              </a:rPr>
              <a:t>(capitalismo)</a:t>
            </a:r>
            <a:r>
              <a:rPr lang="pt-BR" sz="2400" dirty="0">
                <a:solidFill>
                  <a:schemeClr val="tx1"/>
                </a:solidFill>
              </a:rPr>
              <a:t> </a:t>
            </a:r>
            <a:r>
              <a:rPr lang="pt-BR" sz="2400" b="1" dirty="0">
                <a:solidFill>
                  <a:srgbClr val="FF0000"/>
                </a:solidFill>
              </a:rPr>
              <a:t>X</a:t>
            </a:r>
            <a:r>
              <a:rPr lang="pt-BR" sz="2400" dirty="0">
                <a:solidFill>
                  <a:schemeClr val="tx1"/>
                </a:solidFill>
              </a:rPr>
              <a:t> Democracia concreta </a:t>
            </a:r>
            <a:r>
              <a:rPr lang="pt-BR" sz="2400" dirty="0">
                <a:solidFill>
                  <a:srgbClr val="002060"/>
                </a:solidFill>
              </a:rPr>
              <a:t>(Socialismo)</a:t>
            </a:r>
            <a:r>
              <a:rPr lang="pt-BR" sz="2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pt-BR" dirty="0"/>
          </a:p>
          <a:p>
            <a:pPr marL="201168" lvl="1" indent="0">
              <a:buNone/>
            </a:pPr>
            <a:endParaRPr lang="pt-BR" dirty="0"/>
          </a:p>
          <a:p>
            <a:pPr marL="201168" lvl="1" indent="0">
              <a:buNone/>
            </a:pPr>
            <a:endParaRPr lang="pt-BR" dirty="0"/>
          </a:p>
          <a:p>
            <a:pPr marL="201168" lvl="1" indent="0">
              <a:buNone/>
            </a:pPr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CF77D9B-63AA-43C5-AAE2-AC37D9BFF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3252B5-F3E6-4058-A723-196087E9E541}" type="datetime1">
              <a:rPr lang="pt-BR" smtClean="0"/>
              <a:t>22/11/2024</a:t>
            </a:fld>
            <a:endParaRPr lang="en-US" dirty="0"/>
          </a:p>
        </p:txBody>
      </p:sp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210F0CC3-1B3D-4D23-AF5F-3DDD73EFA195}"/>
              </a:ext>
            </a:extLst>
          </p:cNvPr>
          <p:cNvSpPr/>
          <p:nvPr/>
        </p:nvSpPr>
        <p:spPr>
          <a:xfrm>
            <a:off x="1364973" y="3972340"/>
            <a:ext cx="2385391" cy="136000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/>
              <a:t>Desigualdade de acesso </a:t>
            </a:r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09D04C8E-498D-40BF-9A32-239A08DDBAA2}"/>
              </a:ext>
            </a:extLst>
          </p:cNvPr>
          <p:cNvSpPr/>
          <p:nvPr/>
        </p:nvSpPr>
        <p:spPr>
          <a:xfrm>
            <a:off x="5777948" y="3972340"/>
            <a:ext cx="2440478" cy="136000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/>
              <a:t>Igualdade no acesso</a:t>
            </a:r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83DC9608-3A5A-4528-BD62-07C2181830C9}"/>
              </a:ext>
            </a:extLst>
          </p:cNvPr>
          <p:cNvSpPr/>
          <p:nvPr/>
        </p:nvSpPr>
        <p:spPr>
          <a:xfrm>
            <a:off x="1364973" y="5441674"/>
            <a:ext cx="2385391" cy="136000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/>
              <a:t>Cultura popular</a:t>
            </a:r>
          </a:p>
          <a:p>
            <a:pPr algn="ctr"/>
            <a:r>
              <a:rPr lang="pt-BR" sz="2400" b="1" dirty="0">
                <a:solidFill>
                  <a:srgbClr val="FF0000"/>
                </a:solidFill>
              </a:rPr>
              <a:t>X</a:t>
            </a:r>
          </a:p>
          <a:p>
            <a:pPr algn="ctr"/>
            <a:r>
              <a:rPr lang="pt-BR" sz="2400" dirty="0"/>
              <a:t>Erudita</a:t>
            </a:r>
          </a:p>
        </p:txBody>
      </p:sp>
      <p:sp>
        <p:nvSpPr>
          <p:cNvPr id="8" name="Retângulo: Cantos Arredondados 7">
            <a:extLst>
              <a:ext uri="{FF2B5EF4-FFF2-40B4-BE49-F238E27FC236}">
                <a16:creationId xmlns:a16="http://schemas.microsoft.com/office/drawing/2014/main" id="{AE9D996C-DD02-439E-AB66-7810CDD92C59}"/>
              </a:ext>
            </a:extLst>
          </p:cNvPr>
          <p:cNvSpPr/>
          <p:nvPr/>
        </p:nvSpPr>
        <p:spPr>
          <a:xfrm>
            <a:off x="5777948" y="5441674"/>
            <a:ext cx="2440478" cy="136000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/>
              <a:t>Diversidade cultural</a:t>
            </a:r>
          </a:p>
        </p:txBody>
      </p:sp>
      <p:sp>
        <p:nvSpPr>
          <p:cNvPr id="2" name="Seta: Curva para a Esquerda 1">
            <a:extLst>
              <a:ext uri="{FF2B5EF4-FFF2-40B4-BE49-F238E27FC236}">
                <a16:creationId xmlns:a16="http://schemas.microsoft.com/office/drawing/2014/main" id="{1B3ABA13-A67A-4EE2-8499-C9F1EADFB92E}"/>
              </a:ext>
            </a:extLst>
          </p:cNvPr>
          <p:cNvSpPr/>
          <p:nvPr/>
        </p:nvSpPr>
        <p:spPr>
          <a:xfrm>
            <a:off x="3945509" y="4982817"/>
            <a:ext cx="731520" cy="146402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9" name="Seta: Curva para a Esquerda 8">
            <a:extLst>
              <a:ext uri="{FF2B5EF4-FFF2-40B4-BE49-F238E27FC236}">
                <a16:creationId xmlns:a16="http://schemas.microsoft.com/office/drawing/2014/main" id="{B3BAB268-8965-43EA-A6DA-19CA53DE0CE4}"/>
              </a:ext>
            </a:extLst>
          </p:cNvPr>
          <p:cNvSpPr/>
          <p:nvPr/>
        </p:nvSpPr>
        <p:spPr>
          <a:xfrm>
            <a:off x="3945509" y="3766665"/>
            <a:ext cx="731520" cy="12161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0" name="Seta: Curva para a Esquerda 9">
            <a:extLst>
              <a:ext uri="{FF2B5EF4-FFF2-40B4-BE49-F238E27FC236}">
                <a16:creationId xmlns:a16="http://schemas.microsoft.com/office/drawing/2014/main" id="{BB280997-CE56-41A3-9F2B-7621C2881684}"/>
              </a:ext>
            </a:extLst>
          </p:cNvPr>
          <p:cNvSpPr/>
          <p:nvPr/>
        </p:nvSpPr>
        <p:spPr>
          <a:xfrm>
            <a:off x="8413571" y="4982817"/>
            <a:ext cx="731520" cy="146402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1" name="Seta: Curva para a Esquerda 10">
            <a:extLst>
              <a:ext uri="{FF2B5EF4-FFF2-40B4-BE49-F238E27FC236}">
                <a16:creationId xmlns:a16="http://schemas.microsoft.com/office/drawing/2014/main" id="{47C1F6A3-2CB5-44DC-877A-9617B883E69F}"/>
              </a:ext>
            </a:extLst>
          </p:cNvPr>
          <p:cNvSpPr/>
          <p:nvPr/>
        </p:nvSpPr>
        <p:spPr>
          <a:xfrm>
            <a:off x="8413571" y="3766665"/>
            <a:ext cx="731520" cy="12161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162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3C963F2-AFF5-41DC-9FDC-6DD9744D7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3252B5-F3E6-4058-A723-196087E9E541}" type="datetime1">
              <a:rPr lang="pt-BR" smtClean="0"/>
              <a:t>22/11/2024</a:t>
            </a:fld>
            <a:endParaRPr lang="en-US" dirty="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49EFEAFD-5F32-4735-A355-1715A3095CC9}"/>
              </a:ext>
            </a:extLst>
          </p:cNvPr>
          <p:cNvSpPr/>
          <p:nvPr/>
        </p:nvSpPr>
        <p:spPr>
          <a:xfrm>
            <a:off x="8407400" y="-1"/>
            <a:ext cx="3784600" cy="685799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: Biselado 8">
            <a:extLst>
              <a:ext uri="{FF2B5EF4-FFF2-40B4-BE49-F238E27FC236}">
                <a16:creationId xmlns:a16="http://schemas.microsoft.com/office/drawing/2014/main" id="{9E7D5429-C546-4C7D-89E9-AD1C214EC460}"/>
              </a:ext>
            </a:extLst>
          </p:cNvPr>
          <p:cNvSpPr/>
          <p:nvPr/>
        </p:nvSpPr>
        <p:spPr>
          <a:xfrm>
            <a:off x="8736075" y="503581"/>
            <a:ext cx="3217385" cy="2239619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>
                <a:solidFill>
                  <a:schemeClr val="tx1"/>
                </a:solidFill>
                <a:latin typeface="Algerian" panose="04020705040A02060702" pitchFamily="82" charset="0"/>
              </a:rPr>
              <a:t>Nancy </a:t>
            </a:r>
            <a:r>
              <a:rPr lang="pt-BR" sz="2400" dirty="0" err="1">
                <a:solidFill>
                  <a:schemeClr val="tx1"/>
                </a:solidFill>
                <a:latin typeface="Algerian" panose="04020705040A02060702" pitchFamily="82" charset="0"/>
              </a:rPr>
              <a:t>fraser</a:t>
            </a:r>
            <a:r>
              <a:rPr lang="pt-BR" sz="2400" dirty="0">
                <a:solidFill>
                  <a:schemeClr val="tx1"/>
                </a:solidFill>
                <a:latin typeface="Algerian" panose="04020705040A02060702" pitchFamily="82" charset="0"/>
              </a:rPr>
              <a:t> </a:t>
            </a:r>
            <a:r>
              <a:rPr lang="pt-BR" sz="2400" dirty="0">
                <a:solidFill>
                  <a:schemeClr val="bg2">
                    <a:lumMod val="10000"/>
                  </a:schemeClr>
                </a:solidFill>
                <a:latin typeface="Algerian" panose="04020705040A02060702" pitchFamily="82" charset="0"/>
              </a:rPr>
              <a:t>(1947)</a:t>
            </a:r>
          </a:p>
        </p:txBody>
      </p:sp>
      <p:pic>
        <p:nvPicPr>
          <p:cNvPr id="3074" name="Picture 2" descr="El populismo es una revuelta de los que fueron atropellados por el  neoliberalismo progresista” | ctxt.es">
            <a:extLst>
              <a:ext uri="{FF2B5EF4-FFF2-40B4-BE49-F238E27FC236}">
                <a16:creationId xmlns:a16="http://schemas.microsoft.com/office/drawing/2014/main" id="{DB92B64D-AFA5-4874-BF09-0C55DFEF57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0768"/>
            <a:ext cx="8408235" cy="6868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PDF) Reconhecimento sem ética?">
            <a:extLst>
              <a:ext uri="{FF2B5EF4-FFF2-40B4-BE49-F238E27FC236}">
                <a16:creationId xmlns:a16="http://schemas.microsoft.com/office/drawing/2014/main" id="{BEE81A4E-A65B-419D-A238-3F7D96033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3050" y="2904438"/>
            <a:ext cx="2725123" cy="3138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54B29FA2-862A-4119-A9A5-799F00AA5106}"/>
              </a:ext>
            </a:extLst>
          </p:cNvPr>
          <p:cNvSpPr/>
          <p:nvPr/>
        </p:nvSpPr>
        <p:spPr>
          <a:xfrm>
            <a:off x="8736075" y="6176016"/>
            <a:ext cx="3217384" cy="6359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Reconhecimento sem ética?</a:t>
            </a:r>
          </a:p>
        </p:txBody>
      </p:sp>
    </p:spTree>
    <p:extLst>
      <p:ext uri="{BB962C8B-B14F-4D97-AF65-F5344CB8AC3E}">
        <p14:creationId xmlns:p14="http://schemas.microsoft.com/office/powerpoint/2010/main" val="3360493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AFD149-33DE-4DAF-A0C0-5BEF58C10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sz="2400" b="1" dirty="0">
                <a:solidFill>
                  <a:schemeClr val="tx1"/>
                </a:solidFill>
              </a:rPr>
              <a:t>Minorias sociais.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t-BR" sz="2400" dirty="0">
                <a:solidFill>
                  <a:schemeClr val="tx1"/>
                </a:solidFill>
              </a:rPr>
              <a:t> </a:t>
            </a:r>
            <a:r>
              <a:rPr lang="pt-BR" sz="2400" b="1" dirty="0">
                <a:solidFill>
                  <a:schemeClr val="tx1"/>
                </a:solidFill>
              </a:rPr>
              <a:t>Esquerda </a:t>
            </a:r>
            <a:r>
              <a:rPr lang="pt-BR" sz="2400" b="1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pt-BR" sz="2400" b="1" dirty="0">
                <a:solidFill>
                  <a:schemeClr val="tx1"/>
                </a:solidFill>
                <a:sym typeface="Wingdings" panose="05000000000000000000" pitchFamily="2" charset="2"/>
              </a:rPr>
              <a:t> Domínio do debate.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chemeClr val="tx1"/>
                </a:solidFill>
                <a:sym typeface="Wingdings" panose="05000000000000000000" pitchFamily="2" charset="2"/>
              </a:rPr>
              <a:t> Esquerda 1: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rgbClr val="002060"/>
                </a:solidFill>
                <a:sym typeface="Wingdings" panose="05000000000000000000" pitchFamily="2" charset="2"/>
              </a:rPr>
              <a:t>Redistribuição</a:t>
            </a:r>
            <a:r>
              <a:rPr lang="pt-BR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pt-BR" sz="1600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pt-BR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pt-BR" sz="1600" dirty="0">
                <a:solidFill>
                  <a:srgbClr val="002060"/>
                </a:solidFill>
                <a:sym typeface="Wingdings" panose="05000000000000000000" pitchFamily="2" charset="2"/>
              </a:rPr>
              <a:t>Economia </a:t>
            </a:r>
            <a:r>
              <a:rPr lang="pt-BR" sz="1600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pt-BR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pt-BR" sz="1600" dirty="0">
                <a:solidFill>
                  <a:srgbClr val="002060"/>
                </a:solidFill>
                <a:sym typeface="Wingdings" panose="05000000000000000000" pitchFamily="2" charset="2"/>
              </a:rPr>
              <a:t>Igualdade.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chemeClr val="tx1"/>
                </a:solidFill>
                <a:sym typeface="Wingdings" panose="05000000000000000000" pitchFamily="2" charset="2"/>
              </a:rPr>
              <a:t> Esquerda 2: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pt-BR" sz="1600" dirty="0">
                <a:solidFill>
                  <a:srgbClr val="002060"/>
                </a:solidFill>
                <a:sym typeface="Wingdings" panose="05000000000000000000" pitchFamily="2" charset="2"/>
              </a:rPr>
              <a:t>Reconhecimento </a:t>
            </a:r>
            <a:r>
              <a:rPr lang="pt-BR" sz="1600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pt-BR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pt-BR" sz="1600" dirty="0">
                <a:solidFill>
                  <a:srgbClr val="002060"/>
                </a:solidFill>
                <a:sym typeface="Wingdings" panose="05000000000000000000" pitchFamily="2" charset="2"/>
              </a:rPr>
              <a:t>Social</a:t>
            </a:r>
            <a:r>
              <a:rPr lang="pt-BR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pt-BR" sz="1600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pt-BR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pt-BR" sz="1600" dirty="0">
                <a:solidFill>
                  <a:srgbClr val="002060"/>
                </a:solidFill>
                <a:sym typeface="Wingdings" panose="05000000000000000000" pitchFamily="2" charset="2"/>
              </a:rPr>
              <a:t>Equidade.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pt-BR" sz="16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t-BR" sz="24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pt-BR" sz="2400" b="1" dirty="0">
                <a:solidFill>
                  <a:schemeClr val="tx1"/>
                </a:solidFill>
                <a:sym typeface="Wingdings" panose="05000000000000000000" pitchFamily="2" charset="2"/>
              </a:rPr>
              <a:t>Campo da ética </a:t>
            </a:r>
            <a:r>
              <a:rPr lang="pt-BR" sz="2400" b="1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pt-BR" sz="2400" b="1" dirty="0">
                <a:solidFill>
                  <a:schemeClr val="tx1"/>
                </a:solidFill>
                <a:sym typeface="Wingdings" panose="05000000000000000000" pitchFamily="2" charset="2"/>
              </a:rPr>
              <a:t> ESGOTADO!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chemeClr val="tx1"/>
                </a:solidFill>
                <a:sym typeface="Wingdings" panose="05000000000000000000" pitchFamily="2" charset="2"/>
              </a:rPr>
              <a:t> As teorias morais já refletiram.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pt-BR" sz="20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t-BR" sz="24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pt-BR" sz="2400" b="1" dirty="0">
                <a:solidFill>
                  <a:schemeClr val="tx1"/>
                </a:solidFill>
                <a:sym typeface="Wingdings" panose="05000000000000000000" pitchFamily="2" charset="2"/>
              </a:rPr>
              <a:t>O que fazer?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chemeClr val="tx1"/>
                </a:solidFill>
                <a:sym typeface="Wingdings" panose="05000000000000000000" pitchFamily="2" charset="2"/>
              </a:rPr>
              <a:t> Da teoria a prática;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chemeClr val="tx1"/>
                </a:solidFill>
                <a:sym typeface="Wingdings" panose="05000000000000000000" pitchFamily="2" charset="2"/>
              </a:rPr>
              <a:t> Da ética a Justiça </a:t>
            </a:r>
            <a:r>
              <a:rPr lang="pt-BR" sz="2000" dirty="0">
                <a:solidFill>
                  <a:srgbClr val="002060"/>
                </a:solidFill>
                <a:sym typeface="Wingdings" panose="05000000000000000000" pitchFamily="2" charset="2"/>
              </a:rPr>
              <a:t>(política)</a:t>
            </a:r>
            <a:r>
              <a:rPr lang="pt-BR" sz="2000" dirty="0">
                <a:solidFill>
                  <a:schemeClr val="tx1"/>
                </a:solidFill>
                <a:sym typeface="Wingdings" panose="05000000000000000000" pitchFamily="2" charset="2"/>
              </a:rPr>
              <a:t>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chemeClr val="tx1"/>
                </a:solidFill>
                <a:sym typeface="Wingdings" panose="05000000000000000000" pitchFamily="2" charset="2"/>
              </a:rPr>
              <a:t> Da afirmação a transformação;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chemeClr val="tx1"/>
                </a:solidFill>
                <a:sym typeface="Wingdings" panose="05000000000000000000" pitchFamily="2" charset="2"/>
              </a:rPr>
              <a:t> Da identidade social ao status social;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CF77D9B-63AA-43C5-AAE2-AC37D9BFF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3252B5-F3E6-4058-A723-196087E9E541}" type="datetime1">
              <a:rPr lang="pt-BR" smtClean="0"/>
              <a:t>22/11/2024</a:t>
            </a:fld>
            <a:endParaRPr lang="en-US" dirty="0"/>
          </a:p>
        </p:txBody>
      </p:sp>
      <p:pic>
        <p:nvPicPr>
          <p:cNvPr id="1026" name="Picture 2" descr="Utilitarismo | PPT">
            <a:extLst>
              <a:ext uri="{FF2B5EF4-FFF2-40B4-BE49-F238E27FC236}">
                <a16:creationId xmlns:a16="http://schemas.microsoft.com/office/drawing/2014/main" id="{2011E85E-B628-4B29-B978-C21315A71B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1687" y="1421296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eta: para a Direita 4">
            <a:extLst>
              <a:ext uri="{FF2B5EF4-FFF2-40B4-BE49-F238E27FC236}">
                <a16:creationId xmlns:a16="http://schemas.microsoft.com/office/drawing/2014/main" id="{D34F0746-46AE-4D86-9049-3931D7A0F67E}"/>
              </a:ext>
            </a:extLst>
          </p:cNvPr>
          <p:cNvSpPr/>
          <p:nvPr/>
        </p:nvSpPr>
        <p:spPr>
          <a:xfrm>
            <a:off x="4518991" y="370729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7614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3C963F2-AFF5-41DC-9FDC-6DD9744D7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3252B5-F3E6-4058-A723-196087E9E541}" type="datetime1">
              <a:rPr lang="pt-BR" smtClean="0"/>
              <a:t>22/11/2024</a:t>
            </a:fld>
            <a:endParaRPr lang="en-US" dirty="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49EFEAFD-5F32-4735-A355-1715A3095CC9}"/>
              </a:ext>
            </a:extLst>
          </p:cNvPr>
          <p:cNvSpPr/>
          <p:nvPr/>
        </p:nvSpPr>
        <p:spPr>
          <a:xfrm>
            <a:off x="8407400" y="-1"/>
            <a:ext cx="3784600" cy="685799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: Biselado 8">
            <a:extLst>
              <a:ext uri="{FF2B5EF4-FFF2-40B4-BE49-F238E27FC236}">
                <a16:creationId xmlns:a16="http://schemas.microsoft.com/office/drawing/2014/main" id="{9E7D5429-C546-4C7D-89E9-AD1C214EC460}"/>
              </a:ext>
            </a:extLst>
          </p:cNvPr>
          <p:cNvSpPr/>
          <p:nvPr/>
        </p:nvSpPr>
        <p:spPr>
          <a:xfrm>
            <a:off x="8736075" y="119272"/>
            <a:ext cx="3217385" cy="2239619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>
                <a:solidFill>
                  <a:schemeClr val="tx1"/>
                </a:solidFill>
                <a:latin typeface="Algerian" panose="04020705040A02060702" pitchFamily="82" charset="0"/>
              </a:rPr>
              <a:t>David </a:t>
            </a:r>
            <a:r>
              <a:rPr lang="pt-BR" sz="2400" dirty="0" err="1">
                <a:solidFill>
                  <a:schemeClr val="tx1"/>
                </a:solidFill>
                <a:latin typeface="Algerian" panose="04020705040A02060702" pitchFamily="82" charset="0"/>
              </a:rPr>
              <a:t>foster</a:t>
            </a:r>
            <a:r>
              <a:rPr lang="pt-BR" sz="2400" dirty="0">
                <a:solidFill>
                  <a:schemeClr val="tx1"/>
                </a:solidFill>
                <a:latin typeface="Algerian" panose="04020705040A02060702" pitchFamily="82" charset="0"/>
              </a:rPr>
              <a:t> </a:t>
            </a:r>
            <a:r>
              <a:rPr lang="pt-BR" sz="2400" dirty="0" err="1">
                <a:solidFill>
                  <a:schemeClr val="tx1"/>
                </a:solidFill>
                <a:latin typeface="Algerian" panose="04020705040A02060702" pitchFamily="82" charset="0"/>
              </a:rPr>
              <a:t>wallace</a:t>
            </a:r>
            <a:r>
              <a:rPr lang="pt-BR" sz="2400" dirty="0">
                <a:solidFill>
                  <a:schemeClr val="tx1"/>
                </a:solidFill>
                <a:latin typeface="Algerian" panose="04020705040A02060702" pitchFamily="82" charset="0"/>
              </a:rPr>
              <a:t> </a:t>
            </a:r>
          </a:p>
          <a:p>
            <a:pPr algn="ctr"/>
            <a:r>
              <a:rPr lang="pt-BR" sz="2400" dirty="0">
                <a:solidFill>
                  <a:schemeClr val="bg2">
                    <a:lumMod val="10000"/>
                  </a:schemeClr>
                </a:solidFill>
                <a:latin typeface="Algerian" panose="04020705040A02060702" pitchFamily="82" charset="0"/>
              </a:rPr>
              <a:t>(1962-2008)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54B29FA2-862A-4119-A9A5-799F00AA5106}"/>
              </a:ext>
            </a:extLst>
          </p:cNvPr>
          <p:cNvSpPr/>
          <p:nvPr/>
        </p:nvSpPr>
        <p:spPr>
          <a:xfrm>
            <a:off x="8749327" y="5629514"/>
            <a:ext cx="3217384" cy="11294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Pense na lagosta: Uma incursão num mundo de exageros, mau gosto, prazeres e crueldade.</a:t>
            </a:r>
          </a:p>
        </p:txBody>
      </p:sp>
      <p:pic>
        <p:nvPicPr>
          <p:cNvPr id="6146" name="Picture 2" descr="The genius of David Foster Wallace | Features | portlandtribune.com">
            <a:extLst>
              <a:ext uri="{FF2B5EF4-FFF2-40B4-BE49-F238E27FC236}">
                <a16:creationId xmlns:a16="http://schemas.microsoft.com/office/drawing/2014/main" id="{FD703ECC-2C1A-47D1-9BF1-E9811B8FC1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19270"/>
            <a:ext cx="8467401" cy="6977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Pense na lagosta, de David Foster Wallace | trotamundos::: viagens e cultura">
            <a:extLst>
              <a:ext uri="{FF2B5EF4-FFF2-40B4-BE49-F238E27FC236}">
                <a16:creationId xmlns:a16="http://schemas.microsoft.com/office/drawing/2014/main" id="{3BF95453-CC85-4012-B195-AB4616544F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5611" y="2478161"/>
            <a:ext cx="2264327" cy="3032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7154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CF77D9B-63AA-43C5-AAE2-AC37D9BFF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3252B5-F3E6-4058-A723-196087E9E541}" type="datetime1">
              <a:rPr lang="pt-BR" smtClean="0"/>
              <a:t>22/11/2024</a:t>
            </a:fld>
            <a:endParaRPr lang="en-US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1B04E1BC-06F6-417D-BD4E-8E95E26EF408}"/>
              </a:ext>
            </a:extLst>
          </p:cNvPr>
          <p:cNvSpPr/>
          <p:nvPr/>
        </p:nvSpPr>
        <p:spPr>
          <a:xfrm>
            <a:off x="1272207" y="715620"/>
            <a:ext cx="2478159" cy="932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>
                <a:latin typeface="Algerian" panose="04020705040A02060702" pitchFamily="82" charset="0"/>
              </a:rPr>
              <a:t>ESTÉTICA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D7D27572-FB3A-4ADD-91FA-D4ADB8E52A8A}"/>
              </a:ext>
            </a:extLst>
          </p:cNvPr>
          <p:cNvSpPr/>
          <p:nvPr/>
        </p:nvSpPr>
        <p:spPr>
          <a:xfrm>
            <a:off x="4936433" y="715620"/>
            <a:ext cx="2478159" cy="932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>
                <a:latin typeface="Algerian" panose="04020705040A02060702" pitchFamily="82" charset="0"/>
              </a:rPr>
              <a:t>BIOÉTICA</a:t>
            </a:r>
            <a:endParaRPr lang="pt-BR" dirty="0">
              <a:latin typeface="Algerian" panose="04020705040A02060702" pitchFamily="82" charset="0"/>
            </a:endParaRP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E06F2602-66D4-49E1-9067-EC333DBCDD93}"/>
              </a:ext>
            </a:extLst>
          </p:cNvPr>
          <p:cNvSpPr/>
          <p:nvPr/>
        </p:nvSpPr>
        <p:spPr>
          <a:xfrm>
            <a:off x="8600659" y="715619"/>
            <a:ext cx="2478159" cy="932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>
                <a:latin typeface="Algerian" panose="04020705040A02060702" pitchFamily="82" charset="0"/>
              </a:rPr>
              <a:t>MAL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5F911E8D-E928-42CB-AE31-16BD70181A49}"/>
              </a:ext>
            </a:extLst>
          </p:cNvPr>
          <p:cNvSpPr/>
          <p:nvPr/>
        </p:nvSpPr>
        <p:spPr>
          <a:xfrm>
            <a:off x="1272207" y="2352261"/>
            <a:ext cx="2478159" cy="93210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>
                <a:latin typeface="+mj-lt"/>
              </a:rPr>
              <a:t>Mau gosto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0987B3BE-3DE3-4A7A-A0E3-2536F276EE1A}"/>
              </a:ext>
            </a:extLst>
          </p:cNvPr>
          <p:cNvSpPr/>
          <p:nvPr/>
        </p:nvSpPr>
        <p:spPr>
          <a:xfrm>
            <a:off x="4936433" y="2352261"/>
            <a:ext cx="2478159" cy="93210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>
                <a:latin typeface="+mj-lt"/>
              </a:rPr>
              <a:t>Exagero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5A9E2660-C965-4289-B302-35E8C0DA65BE}"/>
              </a:ext>
            </a:extLst>
          </p:cNvPr>
          <p:cNvSpPr/>
          <p:nvPr/>
        </p:nvSpPr>
        <p:spPr>
          <a:xfrm>
            <a:off x="8600659" y="2352261"/>
            <a:ext cx="2478159" cy="93210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>
                <a:latin typeface="+mj-lt"/>
              </a:rPr>
              <a:t>Crueldade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4D0B1BF4-01DE-4450-91C9-C5AF6AA0C08B}"/>
              </a:ext>
            </a:extLst>
          </p:cNvPr>
          <p:cNvSpPr/>
          <p:nvPr/>
        </p:nvSpPr>
        <p:spPr>
          <a:xfrm>
            <a:off x="1272207" y="3939604"/>
            <a:ext cx="2478158" cy="273948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/>
              <a:t> </a:t>
            </a:r>
            <a:r>
              <a:rPr lang="pt-BR" sz="2400" dirty="0"/>
              <a:t>Condição do ambiente e das pessoas.</a:t>
            </a:r>
            <a:endParaRPr lang="pt-BR" dirty="0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FA6EC34D-5F4E-4EF8-8591-BA7F29B72B97}"/>
              </a:ext>
            </a:extLst>
          </p:cNvPr>
          <p:cNvSpPr/>
          <p:nvPr/>
        </p:nvSpPr>
        <p:spPr>
          <a:xfrm>
            <a:off x="4936434" y="3939603"/>
            <a:ext cx="2478158" cy="273948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400" dirty="0"/>
              <a:t> Preparo da lagosta.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19A4ECEF-BD45-4052-9518-9EA2D392E1D2}"/>
              </a:ext>
            </a:extLst>
          </p:cNvPr>
          <p:cNvSpPr/>
          <p:nvPr/>
        </p:nvSpPr>
        <p:spPr>
          <a:xfrm>
            <a:off x="8600660" y="3939603"/>
            <a:ext cx="2478158" cy="273948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pt-BR" dirty="0"/>
              <a:t> </a:t>
            </a:r>
            <a:r>
              <a:rPr lang="pt-BR" sz="2400" dirty="0"/>
              <a:t>Vida animal.</a:t>
            </a:r>
          </a:p>
          <a:p>
            <a:pPr algn="ctr"/>
            <a:r>
              <a:rPr lang="pt-BR" sz="2400" dirty="0"/>
              <a:t>   </a:t>
            </a:r>
            <a:r>
              <a:rPr lang="pt-BR" sz="2400" b="1" dirty="0">
                <a:solidFill>
                  <a:srgbClr val="FF0000"/>
                </a:solidFill>
              </a:rPr>
              <a:t>X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pt-BR" sz="2400" dirty="0"/>
              <a:t>Prazer do paladar.</a:t>
            </a:r>
          </a:p>
        </p:txBody>
      </p:sp>
      <p:sp>
        <p:nvSpPr>
          <p:cNvPr id="16" name="Seta: para Baixo 15">
            <a:extLst>
              <a:ext uri="{FF2B5EF4-FFF2-40B4-BE49-F238E27FC236}">
                <a16:creationId xmlns:a16="http://schemas.microsoft.com/office/drawing/2014/main" id="{794C96C5-EBDC-44BD-8014-6E72B1FB72CE}"/>
              </a:ext>
            </a:extLst>
          </p:cNvPr>
          <p:cNvSpPr/>
          <p:nvPr/>
        </p:nvSpPr>
        <p:spPr>
          <a:xfrm>
            <a:off x="2268970" y="1740112"/>
            <a:ext cx="484632" cy="489204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Seta: para Baixo 16">
            <a:extLst>
              <a:ext uri="{FF2B5EF4-FFF2-40B4-BE49-F238E27FC236}">
                <a16:creationId xmlns:a16="http://schemas.microsoft.com/office/drawing/2014/main" id="{E2138996-4EA9-4E3B-9A90-207D70EAF225}"/>
              </a:ext>
            </a:extLst>
          </p:cNvPr>
          <p:cNvSpPr/>
          <p:nvPr/>
        </p:nvSpPr>
        <p:spPr>
          <a:xfrm>
            <a:off x="2268970" y="3381344"/>
            <a:ext cx="484632" cy="489204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Seta: para Baixo 17">
            <a:extLst>
              <a:ext uri="{FF2B5EF4-FFF2-40B4-BE49-F238E27FC236}">
                <a16:creationId xmlns:a16="http://schemas.microsoft.com/office/drawing/2014/main" id="{75E4F79B-E805-4796-8695-1D85012556C7}"/>
              </a:ext>
            </a:extLst>
          </p:cNvPr>
          <p:cNvSpPr/>
          <p:nvPr/>
        </p:nvSpPr>
        <p:spPr>
          <a:xfrm>
            <a:off x="5933196" y="1745904"/>
            <a:ext cx="484632" cy="489204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Seta: para Baixo 18">
            <a:extLst>
              <a:ext uri="{FF2B5EF4-FFF2-40B4-BE49-F238E27FC236}">
                <a16:creationId xmlns:a16="http://schemas.microsoft.com/office/drawing/2014/main" id="{361C710A-F833-4B51-879A-7F45AFA76D19}"/>
              </a:ext>
            </a:extLst>
          </p:cNvPr>
          <p:cNvSpPr/>
          <p:nvPr/>
        </p:nvSpPr>
        <p:spPr>
          <a:xfrm>
            <a:off x="5933196" y="3381344"/>
            <a:ext cx="484632" cy="489204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Seta: para Baixo 19">
            <a:extLst>
              <a:ext uri="{FF2B5EF4-FFF2-40B4-BE49-F238E27FC236}">
                <a16:creationId xmlns:a16="http://schemas.microsoft.com/office/drawing/2014/main" id="{ECAE5531-FFBA-4943-9D02-CA2126933937}"/>
              </a:ext>
            </a:extLst>
          </p:cNvPr>
          <p:cNvSpPr/>
          <p:nvPr/>
        </p:nvSpPr>
        <p:spPr>
          <a:xfrm>
            <a:off x="9680714" y="1745196"/>
            <a:ext cx="484632" cy="489204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Seta: para Baixo 20">
            <a:extLst>
              <a:ext uri="{FF2B5EF4-FFF2-40B4-BE49-F238E27FC236}">
                <a16:creationId xmlns:a16="http://schemas.microsoft.com/office/drawing/2014/main" id="{816E5C9C-E2ED-4574-9EBC-32C769CF6850}"/>
              </a:ext>
            </a:extLst>
          </p:cNvPr>
          <p:cNvSpPr/>
          <p:nvPr/>
        </p:nvSpPr>
        <p:spPr>
          <a:xfrm>
            <a:off x="9680714" y="3381344"/>
            <a:ext cx="484632" cy="489204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3632464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ado">
  <a:themeElements>
    <a:clrScheme name="Custom 37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9BA8B7"/>
      </a:accent1>
      <a:accent2>
        <a:srgbClr val="E6A02E"/>
      </a:accent2>
      <a:accent3>
        <a:srgbClr val="BF6A3B"/>
      </a:accent3>
      <a:accent4>
        <a:srgbClr val="92987A"/>
      </a:accent4>
      <a:accent5>
        <a:srgbClr val="857659"/>
      </a:accent5>
      <a:accent6>
        <a:srgbClr val="A0988C"/>
      </a:accent6>
      <a:hlink>
        <a:srgbClr val="00B0F0"/>
      </a:hlink>
      <a:folHlink>
        <a:srgbClr val="738F97"/>
      </a:folHlink>
    </a:clrScheme>
    <a:fontScheme name="Retrospect">
      <a:majorFont>
        <a:latin typeface="Bookman Old Style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20_TF56160789" id="{80AA9D2D-EE59-4148-A11E-A51EEE828B28}" vid="{AEAFD717-D3C8-4034-8F7E-D5220B0CCEB8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{FB015E57-417E-456F-B641-A9A53D36C82B}tf56160789_win32</Template>
  <TotalTime>199</TotalTime>
  <Words>392</Words>
  <Application>Microsoft Office PowerPoint</Application>
  <PresentationFormat>Widescreen</PresentationFormat>
  <Paragraphs>95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7" baseType="lpstr">
      <vt:lpstr>Algerian</vt:lpstr>
      <vt:lpstr>Bookman Old Style</vt:lpstr>
      <vt:lpstr>Calibri</vt:lpstr>
      <vt:lpstr>Franklin Gothic Book</vt:lpstr>
      <vt:lpstr>Wingdings</vt:lpstr>
      <vt:lpstr>Personalizado</vt:lpstr>
      <vt:lpstr>Filosofia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Filosofia</dc:title>
  <dc:creator>Zeni Zeni</dc:creator>
  <cp:lastModifiedBy>Zeni Zeni</cp:lastModifiedBy>
  <cp:revision>20</cp:revision>
  <dcterms:created xsi:type="dcterms:W3CDTF">2024-11-21T13:45:49Z</dcterms:created>
  <dcterms:modified xsi:type="dcterms:W3CDTF">2024-11-22T08:52:42Z</dcterms:modified>
</cp:coreProperties>
</file>